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74" r:id="rId2"/>
    <p:sldId id="256" r:id="rId3"/>
    <p:sldId id="257" r:id="rId4"/>
    <p:sldId id="263" r:id="rId5"/>
    <p:sldId id="264" r:id="rId6"/>
    <p:sldId id="273" r:id="rId7"/>
    <p:sldId id="265" r:id="rId8"/>
    <p:sldId id="266" r:id="rId9"/>
    <p:sldId id="275" r:id="rId10"/>
    <p:sldId id="260" r:id="rId11"/>
    <p:sldId id="267" r:id="rId12"/>
    <p:sldId id="258" r:id="rId13"/>
    <p:sldId id="261" r:id="rId14"/>
    <p:sldId id="270" r:id="rId15"/>
    <p:sldId id="268" r:id="rId16"/>
    <p:sldId id="276" r:id="rId17"/>
    <p:sldId id="269" r:id="rId18"/>
    <p:sldId id="271" r:id="rId19"/>
    <p:sldId id="272" r:id="rId20"/>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89027" autoAdjust="0"/>
  </p:normalViewPr>
  <p:slideViewPr>
    <p:cSldViewPr>
      <p:cViewPr>
        <p:scale>
          <a:sx n="118" d="100"/>
          <a:sy n="118" d="100"/>
        </p:scale>
        <p:origin x="-1434" y="-72"/>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9E5730D-2E73-4F6E-AC4F-02B34FF65D79}" type="datetimeFigureOut">
              <a:rPr lang="en-US" smtClean="0"/>
              <a:t>1/9/2018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80AE3C-EB26-4475-8A72-2419B8B0F041}" type="slidenum">
              <a:rPr lang="en-US" smtClean="0"/>
              <a:t>‹Nr.›</a:t>
            </a:fld>
            <a:endParaRPr lang="en-US"/>
          </a:p>
        </p:txBody>
      </p:sp>
    </p:spTree>
    <p:extLst>
      <p:ext uri="{BB962C8B-B14F-4D97-AF65-F5344CB8AC3E}">
        <p14:creationId xmlns:p14="http://schemas.microsoft.com/office/powerpoint/2010/main" val="333832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flexikon.doccheck.com/de/Klaustrophobi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flexikon.doccheck.com/de/Lebensqualit%C3%A4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100">
                <a:solidFill>
                  <a:schemeClr val="tx1"/>
                </a:solidFill>
                <a:latin typeface="AvantGarde Md BT" pitchFamily="34" charset="0"/>
              </a:defRPr>
            </a:lvl1pPr>
            <a:lvl2pPr marL="770885" indent="-296494">
              <a:defRPr sz="2100">
                <a:solidFill>
                  <a:schemeClr val="tx1"/>
                </a:solidFill>
                <a:latin typeface="AvantGarde Md BT" pitchFamily="34" charset="0"/>
              </a:defRPr>
            </a:lvl2pPr>
            <a:lvl3pPr marL="1185977" indent="-237195">
              <a:defRPr sz="2100">
                <a:solidFill>
                  <a:schemeClr val="tx1"/>
                </a:solidFill>
                <a:latin typeface="AvantGarde Md BT" pitchFamily="34" charset="0"/>
              </a:defRPr>
            </a:lvl3pPr>
            <a:lvl4pPr marL="1660368" indent="-237195">
              <a:defRPr sz="2100">
                <a:solidFill>
                  <a:schemeClr val="tx1"/>
                </a:solidFill>
                <a:latin typeface="AvantGarde Md BT" pitchFamily="34" charset="0"/>
              </a:defRPr>
            </a:lvl4pPr>
            <a:lvl5pPr marL="2134758" indent="-237195">
              <a:defRPr sz="2100">
                <a:solidFill>
                  <a:schemeClr val="tx1"/>
                </a:solidFill>
                <a:latin typeface="AvantGarde Md BT" pitchFamily="34" charset="0"/>
              </a:defRPr>
            </a:lvl5pPr>
            <a:lvl6pPr marL="2609149" indent="-237195" eaLnBrk="0" fontAlgn="base" hangingPunct="0">
              <a:spcBef>
                <a:spcPct val="0"/>
              </a:spcBef>
              <a:spcAft>
                <a:spcPct val="0"/>
              </a:spcAft>
              <a:defRPr sz="2100">
                <a:solidFill>
                  <a:schemeClr val="tx1"/>
                </a:solidFill>
                <a:latin typeface="AvantGarde Md BT" pitchFamily="34" charset="0"/>
              </a:defRPr>
            </a:lvl6pPr>
            <a:lvl7pPr marL="3083540" indent="-237195" eaLnBrk="0" fontAlgn="base" hangingPunct="0">
              <a:spcBef>
                <a:spcPct val="0"/>
              </a:spcBef>
              <a:spcAft>
                <a:spcPct val="0"/>
              </a:spcAft>
              <a:defRPr sz="2100">
                <a:solidFill>
                  <a:schemeClr val="tx1"/>
                </a:solidFill>
                <a:latin typeface="AvantGarde Md BT" pitchFamily="34" charset="0"/>
              </a:defRPr>
            </a:lvl7pPr>
            <a:lvl8pPr marL="3557930" indent="-237195" eaLnBrk="0" fontAlgn="base" hangingPunct="0">
              <a:spcBef>
                <a:spcPct val="0"/>
              </a:spcBef>
              <a:spcAft>
                <a:spcPct val="0"/>
              </a:spcAft>
              <a:defRPr sz="2100">
                <a:solidFill>
                  <a:schemeClr val="tx1"/>
                </a:solidFill>
                <a:latin typeface="AvantGarde Md BT" pitchFamily="34" charset="0"/>
              </a:defRPr>
            </a:lvl8pPr>
            <a:lvl9pPr marL="4032321" indent="-237195" eaLnBrk="0" fontAlgn="base" hangingPunct="0">
              <a:spcBef>
                <a:spcPct val="0"/>
              </a:spcBef>
              <a:spcAft>
                <a:spcPct val="0"/>
              </a:spcAft>
              <a:defRPr sz="2100">
                <a:solidFill>
                  <a:schemeClr val="tx1"/>
                </a:solidFill>
                <a:latin typeface="AvantGarde Md BT" pitchFamily="34" charset="0"/>
              </a:defRPr>
            </a:lvl9pPr>
          </a:lstStyle>
          <a:p>
            <a:fld id="{6FFE4971-E126-4EB4-9620-21B0D72BAB57}" type="slidenum">
              <a:rPr lang="en-US" altLang="de-DE" sz="120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smtClean="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Vorreiter der "</a:t>
            </a:r>
            <a:r>
              <a:rPr lang="de-DE" dirty="0" err="1" smtClean="0"/>
              <a:t>exposure</a:t>
            </a:r>
            <a:r>
              <a:rPr lang="de-DE" dirty="0" smtClean="0"/>
              <a:t> </a:t>
            </a:r>
            <a:r>
              <a:rPr lang="de-DE" dirty="0" err="1" smtClean="0"/>
              <a:t>therapy</a:t>
            </a:r>
            <a:r>
              <a:rPr lang="de-DE" dirty="0" smtClean="0"/>
              <a:t>" waren der südafrikanische Psychiater Joseph </a:t>
            </a:r>
            <a:r>
              <a:rPr lang="de-DE" dirty="0" err="1" smtClean="0"/>
              <a:t>Wolpe</a:t>
            </a:r>
            <a:r>
              <a:rPr lang="de-DE" dirty="0" smtClean="0"/>
              <a:t> (1915–1997) und der Verhaltenspsychologe James G. Taylor (1897–1973), deren Techniken bis heute Geltung haben</a:t>
            </a:r>
          </a:p>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endParaRPr lang="de-DE"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dirty="0" smtClean="0"/>
              <a:t>Vorbereitende Psychotherapie (Psychoedukation) = Patient erhält Information</a:t>
            </a:r>
            <a:r>
              <a:rPr lang="de-DE" sz="1200" baseline="0" dirty="0" smtClean="0"/>
              <a:t> über seine Angst und Erwartungshaltung der Bewältigung durch Therapie, lernt theoretischen Ablauf (Absinken der Angst)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Exposition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Bestätigung des Erfolgs , gesteigerte Bewältigungsfähigkeit</a:t>
            </a:r>
            <a:endParaRPr lang="de-DE" sz="1200" dirty="0" smtClean="0"/>
          </a:p>
          <a:p>
            <a:pPr marL="171450" indent="-171450">
              <a:buFontTx/>
              <a:buChar char="-"/>
            </a:pPr>
            <a:endParaRPr lang="de-DE" dirty="0" smtClean="0"/>
          </a:p>
          <a:p>
            <a:pPr marL="171450" indent="-171450">
              <a:buFontTx/>
              <a:buChar char="-"/>
            </a:pPr>
            <a:endParaRPr lang="de-DE" dirty="0" smtClean="0"/>
          </a:p>
          <a:p>
            <a:r>
              <a:rPr lang="de-DE" b="1" dirty="0" smtClean="0"/>
              <a:t>6 Erfolge</a:t>
            </a:r>
          </a:p>
          <a:p>
            <a:r>
              <a:rPr lang="de-DE" dirty="0" smtClean="0"/>
              <a:t>Die Konfrontationstherapie hat sich als wirksame Behandlung erwiesen. Menschen, die an einer sozialen Phobie oder einer Agoraphobie leiden, verzeichnen nach einer Konfrontationstherapie in etwa 80% der Fälle eine Besserung. </a:t>
            </a:r>
          </a:p>
          <a:p>
            <a:r>
              <a:rPr lang="de-DE" dirty="0" smtClean="0"/>
              <a:t>Bei Patienten mit einer spezifischen Phobie (z.B. </a:t>
            </a:r>
            <a:r>
              <a:rPr lang="de-DE" dirty="0" smtClean="0">
                <a:hlinkClick r:id="rId3" tooltip="Klaustrophobie"/>
              </a:rPr>
              <a:t>Klaustrophobie</a:t>
            </a:r>
            <a:r>
              <a:rPr lang="de-DE" dirty="0" smtClean="0"/>
              <a:t>) zeigt sich sogar bei etwa 80 bis 95% der Fälle eine Besserung der </a:t>
            </a:r>
            <a:r>
              <a:rPr lang="de-DE" dirty="0" smtClean="0">
                <a:hlinkClick r:id="rId4" tooltip="Lebensqualität"/>
              </a:rPr>
              <a:t>Lebensqualität</a:t>
            </a:r>
            <a:r>
              <a:rPr lang="de-DE" dirty="0" smtClean="0"/>
              <a:t>. </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r>
              <a:rPr lang="de-DE" baseline="0" dirty="0" smtClean="0"/>
              <a:t>  (</a:t>
            </a:r>
            <a:r>
              <a:rPr lang="de-DE" baseline="0" dirty="0" err="1" smtClean="0"/>
              <a:t>visual</a:t>
            </a:r>
            <a:r>
              <a:rPr lang="de-DE" baseline="0" dirty="0" smtClean="0"/>
              <a:t>, </a:t>
            </a:r>
            <a:r>
              <a:rPr lang="de-DE" baseline="0" dirty="0" err="1" smtClean="0"/>
              <a:t>audio</a:t>
            </a:r>
            <a:r>
              <a:rPr lang="de-DE" baseline="0" dirty="0" smtClean="0"/>
              <a:t>, </a:t>
            </a:r>
            <a:r>
              <a:rPr lang="de-DE" baseline="0" dirty="0" err="1" smtClean="0"/>
              <a:t>kinesthetically</a:t>
            </a:r>
            <a:r>
              <a:rPr lang="de-DE" baseline="0" dirty="0" smtClean="0"/>
              <a:t>)</a:t>
            </a:r>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r>
              <a:rPr lang="de-DE" baseline="0" dirty="0" smtClean="0"/>
              <a:t> (</a:t>
            </a:r>
            <a:r>
              <a:rPr lang="de-DE" baseline="0" dirty="0" err="1" smtClean="0"/>
              <a:t>head</a:t>
            </a:r>
            <a:r>
              <a:rPr lang="de-DE" baseline="0" dirty="0" smtClean="0"/>
              <a:t> </a:t>
            </a:r>
            <a:r>
              <a:rPr lang="de-DE" baseline="0" dirty="0" err="1" smtClean="0"/>
              <a:t>movement</a:t>
            </a:r>
            <a:r>
              <a:rPr lang="de-DE" baseline="0" dirty="0" smtClean="0"/>
              <a:t>)</a:t>
            </a:r>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Sensorische</a:t>
            </a:r>
            <a:r>
              <a:rPr lang="de-DE" baseline="0" dirty="0" smtClean="0"/>
              <a:t> Ausgabegeräte</a:t>
            </a:r>
          </a:p>
          <a:p>
            <a:pPr marL="171450" indent="-171450">
              <a:buFontTx/>
              <a:buChar char="-"/>
            </a:pPr>
            <a:r>
              <a:rPr lang="de-DE" baseline="0" dirty="0" smtClean="0"/>
              <a:t>HMD visuelle Stimulation</a:t>
            </a:r>
          </a:p>
          <a:p>
            <a:pPr marL="171450" indent="-171450">
              <a:buFontTx/>
              <a:buChar char="-"/>
            </a:pPr>
            <a:r>
              <a:rPr lang="de-DE" baseline="0" dirty="0" smtClean="0"/>
              <a:t>Kopfhörer </a:t>
            </a:r>
            <a:r>
              <a:rPr lang="de-DE" baseline="0" dirty="0" err="1" smtClean="0"/>
              <a:t>aurale</a:t>
            </a:r>
            <a:r>
              <a:rPr lang="de-DE" baseline="0" dirty="0" smtClean="0"/>
              <a:t> Stimulation</a:t>
            </a:r>
          </a:p>
          <a:p>
            <a:pPr marL="171450" indent="-171450">
              <a:buFontTx/>
              <a:buChar char="-"/>
            </a:pPr>
            <a:endParaRPr lang="de-DE" baseline="0" dirty="0" smtClean="0"/>
          </a:p>
          <a:p>
            <a:pPr marL="0" indent="0">
              <a:buFontTx/>
              <a:buNone/>
            </a:pPr>
            <a:r>
              <a:rPr lang="de-DE" baseline="0" dirty="0" smtClean="0"/>
              <a:t>Sensoren</a:t>
            </a:r>
          </a:p>
          <a:p>
            <a:pPr marL="171450" indent="-171450">
              <a:buFontTx/>
              <a:buChar char="-"/>
            </a:pPr>
            <a:r>
              <a:rPr lang="de-DE" baseline="0" dirty="0" err="1" smtClean="0"/>
              <a:t>Lighthouse</a:t>
            </a:r>
            <a:r>
              <a:rPr lang="de-DE" baseline="0" dirty="0" smtClean="0"/>
              <a:t> = Tracking Technologie, mittels Infrarot Laser </a:t>
            </a:r>
          </a:p>
          <a:p>
            <a:pPr marL="0" indent="0">
              <a:buFontTx/>
              <a:buNone/>
            </a:pPr>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2</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371600" lvl="3" indent="0">
              <a:buFontTx/>
              <a:buNone/>
            </a:pPr>
            <a:r>
              <a:rPr lang="de-DE" dirty="0" smtClean="0"/>
              <a:t>1</a:t>
            </a:r>
            <a:r>
              <a:rPr lang="de-DE" baseline="0" dirty="0" smtClean="0"/>
              <a:t>:</a:t>
            </a:r>
            <a:r>
              <a:rPr lang="de-DE" dirty="0" smtClean="0"/>
              <a:t>https://books.google.de/</a:t>
            </a:r>
            <a:r>
              <a:rPr lang="de-DE" dirty="0" err="1" smtClean="0"/>
              <a:t>books?id</a:t>
            </a:r>
            <a:r>
              <a:rPr lang="de-DE" dirty="0" smtClean="0"/>
              <a:t>=</a:t>
            </a:r>
            <a:r>
              <a:rPr lang="de-DE" dirty="0" err="1" smtClean="0"/>
              <a:t>oxgjBAAAQBAJ&amp;pg</a:t>
            </a:r>
            <a:r>
              <a:rPr lang="de-DE" dirty="0" smtClean="0"/>
              <a:t>=PA78&amp;dq=</a:t>
            </a:r>
            <a:r>
              <a:rPr lang="de-DE" dirty="0" err="1" smtClean="0"/>
              <a:t>definition+phobie+psychologie&amp;hl</a:t>
            </a:r>
            <a:r>
              <a:rPr lang="de-DE" dirty="0" smtClean="0"/>
              <a:t>=</a:t>
            </a:r>
            <a:r>
              <a:rPr lang="de-DE" dirty="0" err="1" smtClean="0"/>
              <a:t>de&amp;sa</a:t>
            </a:r>
            <a:r>
              <a:rPr lang="de-DE" dirty="0" smtClean="0"/>
              <a:t>=</a:t>
            </a:r>
            <a:r>
              <a:rPr lang="de-DE" dirty="0" err="1" smtClean="0"/>
              <a:t>X&amp;ved</a:t>
            </a:r>
            <a:r>
              <a:rPr lang="de-DE" dirty="0" smtClean="0"/>
              <a:t>=0ahUKEwiw6NPEzsXYAhUD2KQKHRgoABMQ6AEILDAB#v=</a:t>
            </a:r>
            <a:r>
              <a:rPr lang="de-DE" dirty="0" err="1" smtClean="0"/>
              <a:t>onepage&amp;q</a:t>
            </a:r>
            <a:r>
              <a:rPr lang="de-DE" dirty="0" smtClean="0"/>
              <a:t>=definition%20phobie%20psychologie&amp;f=</a:t>
            </a:r>
            <a:r>
              <a:rPr lang="de-DE" dirty="0" err="1" smtClean="0"/>
              <a:t>false</a:t>
            </a:r>
            <a:endParaRPr lang="de-DE" dirty="0" smtClean="0"/>
          </a:p>
          <a:p>
            <a:pPr marL="1371600" lvl="3" indent="0">
              <a:buFontTx/>
              <a:buNone/>
            </a:pPr>
            <a:endParaRPr lang="de-DE" dirty="0" smtClean="0"/>
          </a:p>
          <a:p>
            <a:pPr marL="1371600" lvl="3" indent="0">
              <a:buFontTx/>
              <a:buNone/>
            </a:pPr>
            <a:r>
              <a:rPr lang="de-DE" dirty="0" smtClean="0"/>
              <a:t>2: https://books.google.de/books?id=ckAjBgAAQBAJ&amp;pg=PA1241&amp;dq=spezifische+Phobien+H%C3%A4ufigkeitsverteilung&amp;hl=de&amp;sa=X&amp;ved=0ahUKEwiJiNPHycXYAhWD-qQKHdOKBhgQ6AEILTAB#v=onepage&amp;q=spezifische%20Phobien%20H%C3%A4ufigkeitsverteilung&amp;f=false</a:t>
            </a:r>
          </a:p>
        </p:txBody>
      </p:sp>
      <p:sp>
        <p:nvSpPr>
          <p:cNvPr id="4" name="Foliennummernplatzhalter 3"/>
          <p:cNvSpPr>
            <a:spLocks noGrp="1"/>
          </p:cNvSpPr>
          <p:nvPr>
            <p:ph type="sldNum" sz="quarter" idx="10"/>
          </p:nvPr>
        </p:nvSpPr>
        <p:spPr/>
        <p:txBody>
          <a:bodyPr/>
          <a:lstStyle/>
          <a:p>
            <a:fld id="{E780AE3C-EB26-4475-8A72-2419B8B0F041}" type="slidenum">
              <a:rPr lang="en-US" smtClean="0"/>
              <a:t>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a:t>
            </a:fld>
            <a:endParaRPr lang="en-US"/>
          </a:p>
        </p:txBody>
      </p:sp>
    </p:spTree>
    <p:extLst>
      <p:ext uri="{BB962C8B-B14F-4D97-AF65-F5344CB8AC3E}">
        <p14:creationId xmlns:p14="http://schemas.microsoft.com/office/powerpoint/2010/main" val="3880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35479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73873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798043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9263138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94879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7095E-47DE-4BFC-B2F0-E5BBB5117B7F}" type="datetimeFigureOut">
              <a:rPr lang="en-US" smtClean="0"/>
              <a:t>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66426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87095E-47DE-4BFC-B2F0-E5BBB5117B7F}"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7684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87095E-47DE-4BFC-B2F0-E5BBB5117B7F}" type="datetimeFigureOut">
              <a:rPr lang="en-US" smtClean="0"/>
              <a:t>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17696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87095E-47DE-4BFC-B2F0-E5BBB5117B7F}" type="datetimeFigureOut">
              <a:rPr lang="en-US" smtClean="0"/>
              <a:t>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2002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87095E-47DE-4BFC-B2F0-E5BBB5117B7F}" type="datetimeFigureOut">
              <a:rPr lang="en-US" smtClean="0"/>
              <a:t>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97678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1506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8034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7095E-47DE-4BFC-B2F0-E5BBB5117B7F}" type="datetimeFigureOut">
              <a:rPr lang="en-US" smtClean="0"/>
              <a:t>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65AB-CAF7-43D3-9054-501BE3D7750D}" type="slidenum">
              <a:rPr lang="en-US" smtClean="0"/>
              <a:t>‹Nr.›</a:t>
            </a:fld>
            <a:endParaRPr lang="en-US"/>
          </a:p>
        </p:txBody>
      </p:sp>
    </p:spTree>
    <p:extLst>
      <p:ext uri="{BB962C8B-B14F-4D97-AF65-F5344CB8AC3E}">
        <p14:creationId xmlns:p14="http://schemas.microsoft.com/office/powerpoint/2010/main" val="300670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vive.com/de/product/#vive-spec"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62071" y="5034150"/>
            <a:ext cx="8785225" cy="166199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000" b="1" dirty="0" err="1" smtClean="0"/>
              <a:t>Praxisphase</a:t>
            </a:r>
            <a:r>
              <a:rPr lang="en-US" sz="2000" b="1" dirty="0" smtClean="0"/>
              <a:t> SNN-Unit</a:t>
            </a:r>
          </a:p>
          <a:p>
            <a:pPr algn="ctr" eaLnBrk="1" hangingPunct="1">
              <a:spcBef>
                <a:spcPct val="0"/>
              </a:spcBef>
              <a:buFontTx/>
              <a:buNone/>
            </a:pP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endParaRPr lang="de-DE" altLang="de-DE" sz="1400" b="1" dirty="0">
              <a:solidFill>
                <a:srgbClr val="002060"/>
              </a:solidFill>
              <a:latin typeface="AvantGarde Md BT" pitchFamily="34" charset="0"/>
            </a:endParaRPr>
          </a:p>
          <a:p>
            <a:pPr algn="ctr" eaLnBrk="1" hangingPunct="1">
              <a:spcBef>
                <a:spcPct val="0"/>
              </a:spcBef>
              <a:buNone/>
            </a:pPr>
            <a:endParaRPr lang="en-US" sz="1800" b="1" dirty="0" smtClean="0"/>
          </a:p>
          <a:p>
            <a:pPr algn="ctr" eaLnBrk="1" hangingPunct="1">
              <a:spcBef>
                <a:spcPct val="0"/>
              </a:spcBef>
              <a:buNone/>
            </a:pPr>
            <a:r>
              <a:rPr lang="en-US" sz="1800" b="1" dirty="0" smtClean="0"/>
              <a:t>Dominik </a:t>
            </a:r>
            <a:r>
              <a:rPr lang="en-US" sz="1800" b="1" dirty="0" err="1" smtClean="0"/>
              <a:t>Limbach</a:t>
            </a:r>
            <a:endParaRPr lang="en-US" sz="1800" b="1" dirty="0" smtClean="0"/>
          </a:p>
          <a:p>
            <a:pPr algn="ctr" eaLnBrk="1" hangingPunct="1">
              <a:spcBef>
                <a:spcPct val="0"/>
              </a:spcBef>
              <a:buNone/>
            </a:pPr>
            <a:r>
              <a:rPr lang="en-US" altLang="de-DE" sz="1600" dirty="0" smtClean="0"/>
              <a:t>11.01.2018 </a:t>
            </a:r>
            <a:r>
              <a:rPr lang="en-US" altLang="de-DE" sz="1600" dirty="0" err="1" smtClean="0"/>
              <a:t>Saarbrücken,HTW</a:t>
            </a:r>
            <a:r>
              <a:rPr lang="en-US" altLang="de-DE" sz="1600" dirty="0" smtClean="0"/>
              <a:t> Saar</a:t>
            </a:r>
            <a:endParaRPr lang="en-US" altLang="de-DE" sz="1600" i="1" dirty="0">
              <a:solidFill>
                <a:schemeClr val="bg2"/>
              </a:solidFill>
              <a:latin typeface="AvantGarde Md BT" pitchFamily="34" charset="0"/>
            </a:endParaRPr>
          </a:p>
        </p:txBody>
      </p:sp>
    </p:spTree>
    <p:extLst>
      <p:ext uri="{BB962C8B-B14F-4D97-AF65-F5344CB8AC3E}">
        <p14:creationId xmlns:p14="http://schemas.microsoft.com/office/powerpoint/2010/main" val="3940166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331"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System</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10</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54116" y="1076670"/>
            <a:ext cx="3670606" cy="2294128"/>
          </a:xfrm>
          <a:prstGeom prst="rect">
            <a:avLst/>
          </a:prstGeom>
        </p:spPr>
      </p:pic>
    </p:spTree>
    <p:extLst>
      <p:ext uri="{BB962C8B-B14F-4D97-AF65-F5344CB8AC3E}">
        <p14:creationId xmlns:p14="http://schemas.microsoft.com/office/powerpoint/2010/main" val="296934945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11</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301857"/>
            <a:ext cx="6372708" cy="3600986"/>
          </a:xfrm>
          <a:prstGeom prst="rect">
            <a:avLst/>
          </a:prstGeom>
          <a:noFill/>
        </p:spPr>
        <p:txBody>
          <a:bodyPr wrap="square" rtlCol="0">
            <a:spAutoFit/>
          </a:bodyPr>
          <a:lstStyle/>
          <a:p>
            <a:pPr algn="just"/>
            <a:r>
              <a:rPr lang="de-DE" sz="2000" b="1" dirty="0" smtClean="0">
                <a:latin typeface="+mj-lt"/>
              </a:rPr>
              <a:t>Konfrontationstherapie (</a:t>
            </a:r>
            <a:r>
              <a:rPr lang="de-DE" sz="2000" b="1" dirty="0" err="1" smtClean="0">
                <a:latin typeface="+mj-lt"/>
              </a:rPr>
              <a:t>exposure</a:t>
            </a:r>
            <a:r>
              <a:rPr lang="de-DE" sz="2000" b="1" dirty="0" smtClean="0">
                <a:latin typeface="+mj-lt"/>
              </a:rPr>
              <a:t> </a:t>
            </a:r>
            <a:r>
              <a:rPr lang="de-DE" sz="2000" b="1" dirty="0" err="1" smtClean="0">
                <a:latin typeface="+mj-lt"/>
              </a:rPr>
              <a:t>therapy</a:t>
            </a:r>
            <a:r>
              <a:rPr lang="de-DE" sz="2000" b="1" dirty="0" smtClean="0">
                <a:latin typeface="+mj-lt"/>
              </a:rPr>
              <a:t>)</a:t>
            </a:r>
          </a:p>
          <a:p>
            <a:pPr algn="just"/>
            <a:endParaRPr lang="de-DE" sz="1600" b="1" dirty="0">
              <a:latin typeface="+mj-lt"/>
            </a:endParaRPr>
          </a:p>
          <a:p>
            <a:pPr marL="285750" indent="-285750" algn="just">
              <a:buFont typeface="Wingdings" panose="05000000000000000000" pitchFamily="2" charset="2"/>
              <a:buChar char="§"/>
            </a:pPr>
            <a:r>
              <a:rPr lang="de-DE" sz="1600" dirty="0" smtClean="0"/>
              <a:t>Vorbereitende Psychotherapie (Psychoedukation)</a:t>
            </a:r>
          </a:p>
          <a:p>
            <a:pPr algn="just"/>
            <a:endParaRPr lang="de-DE" sz="1600" dirty="0"/>
          </a:p>
          <a:p>
            <a:pPr marL="285750" indent="-285750" algn="just">
              <a:buFont typeface="Wingdings" panose="05000000000000000000" pitchFamily="2" charset="2"/>
              <a:buChar char="§"/>
            </a:pPr>
            <a:r>
              <a:rPr lang="de-DE" sz="1600" dirty="0" smtClean="0"/>
              <a:t>Schrittweise Konfrontation mit dem Angstauslöser in einer</a:t>
            </a:r>
          </a:p>
          <a:p>
            <a:pPr algn="just"/>
            <a:r>
              <a:rPr lang="de-DE" sz="1600" dirty="0"/>
              <a:t> </a:t>
            </a:r>
            <a:r>
              <a:rPr lang="de-DE" sz="1600" dirty="0" smtClean="0"/>
              <a:t>     kontrollierten Umgebung</a:t>
            </a:r>
          </a:p>
          <a:p>
            <a:pPr algn="just"/>
            <a:endParaRPr lang="de-DE" sz="1600" dirty="0"/>
          </a:p>
          <a:p>
            <a:pPr marL="285750" indent="-285750" algn="just">
              <a:buFont typeface="Wingdings" panose="05000000000000000000" pitchFamily="2" charset="2"/>
              <a:buChar char="§"/>
            </a:pPr>
            <a:r>
              <a:rPr lang="de-DE" sz="1600" dirty="0" smtClean="0"/>
              <a:t>Exposition bis zum Abklingen der Angst</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Erwartungshaltung des Patienten wird widerlegt</a:t>
            </a:r>
          </a:p>
          <a:p>
            <a:pPr algn="just"/>
            <a:r>
              <a:rPr lang="de-DE" sz="1600" dirty="0" smtClean="0"/>
              <a:t>      (Angstreduktion trotz andauernder Exposition)</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Bewältigungsfähigkeit des Patienten steigt</a:t>
            </a:r>
          </a:p>
          <a:p>
            <a:pPr marL="285750" indent="-285750" algn="just">
              <a:buFont typeface="Wingdings" panose="05000000000000000000" pitchFamily="2" charset="2"/>
              <a:buChar char="§"/>
            </a:pPr>
            <a:endParaRPr lang="de-DE" sz="1600" dirty="0" smtClean="0"/>
          </a:p>
        </p:txBody>
      </p:sp>
    </p:spTree>
    <p:extLst>
      <p:ext uri="{BB962C8B-B14F-4D97-AF65-F5344CB8AC3E}">
        <p14:creationId xmlns:p14="http://schemas.microsoft.com/office/powerpoint/2010/main" val="29098789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Bestandteile des virtuellen Systems</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12</a:t>
            </a:fld>
            <a:endParaRPr lang="en-US" sz="1200" dirty="0">
              <a:latin typeface="+mj-lt"/>
            </a:endParaRPr>
          </a:p>
        </p:txBody>
      </p:sp>
      <p:sp>
        <p:nvSpPr>
          <p:cNvPr id="18" name="TextBox 10"/>
          <p:cNvSpPr txBox="1"/>
          <p:nvPr/>
        </p:nvSpPr>
        <p:spPr>
          <a:xfrm>
            <a:off x="2447764" y="1288502"/>
            <a:ext cx="6372708" cy="1600438"/>
          </a:xfrm>
          <a:prstGeom prst="rect">
            <a:avLst/>
          </a:prstGeom>
          <a:noFill/>
        </p:spPr>
        <p:txBody>
          <a:bodyPr wrap="square" rtlCol="0">
            <a:spAutoFit/>
          </a:bodyPr>
          <a:lstStyle/>
          <a:p>
            <a:endParaRPr lang="de-DE" sz="2000" b="1" dirty="0" smtClean="0">
              <a:latin typeface="+mj-lt"/>
            </a:endParaRPr>
          </a:p>
          <a:p>
            <a:endParaRPr lang="de-DE" sz="2400" b="1" dirty="0">
              <a:latin typeface="+mj-lt"/>
            </a:endParaRP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02" y="1626139"/>
            <a:ext cx="4652270" cy="3983675"/>
          </a:xfrm>
          <a:prstGeom prst="rect">
            <a:avLst/>
          </a:prstGeom>
        </p:spPr>
      </p:pic>
      <p:sp>
        <p:nvSpPr>
          <p:cNvPr id="4" name="Textfeld 3"/>
          <p:cNvSpPr txBox="1"/>
          <p:nvPr/>
        </p:nvSpPr>
        <p:spPr>
          <a:xfrm>
            <a:off x="4013077" y="5735633"/>
            <a:ext cx="3475247" cy="276999"/>
          </a:xfrm>
          <a:prstGeom prst="rect">
            <a:avLst/>
          </a:prstGeom>
          <a:noFill/>
        </p:spPr>
        <p:txBody>
          <a:bodyPr wrap="none" rtlCol="0">
            <a:spAutoFit/>
          </a:bodyPr>
          <a:lstStyle/>
          <a:p>
            <a:r>
              <a:rPr lang="de-DE" sz="1200" dirty="0" smtClean="0"/>
              <a:t>Abb. 1: VR System am Beispiel einer Fahrsimulation</a:t>
            </a:r>
            <a:r>
              <a:rPr lang="de-DE" sz="1200" baseline="60000" dirty="0"/>
              <a:t>2</a:t>
            </a:r>
            <a:r>
              <a:rPr lang="de-DE" sz="1200" dirty="0" smtClean="0"/>
              <a:t>.</a:t>
            </a:r>
            <a:endParaRPr lang="de-DE" sz="1200" dirty="0"/>
          </a:p>
        </p:txBody>
      </p:sp>
      <p:sp>
        <p:nvSpPr>
          <p:cNvPr id="6" name="Fußzeilenplatzhalter 5"/>
          <p:cNvSpPr>
            <a:spLocks noGrp="1"/>
          </p:cNvSpPr>
          <p:nvPr>
            <p:ph type="ftr" sz="quarter" idx="11"/>
          </p:nvPr>
        </p:nvSpPr>
        <p:spPr>
          <a:xfrm>
            <a:off x="2231740" y="6489340"/>
            <a:ext cx="2895600" cy="365125"/>
          </a:xfrm>
        </p:spPr>
        <p:txBody>
          <a:bodyPr/>
          <a:lstStyle/>
          <a:p>
            <a:pPr algn="l"/>
            <a:r>
              <a:rPr lang="en-US" baseline="60000" dirty="0"/>
              <a:t>2</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51439101"/>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Bestandteile des virtuellen Systems</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13</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t>
            </a:r>
            <a:r>
              <a:rPr lang="de-DE" sz="2000" b="1" dirty="0" smtClean="0">
                <a:latin typeface="+mj-lt"/>
              </a:rPr>
              <a:t>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r>
              <a:rPr lang="de-DE" dirty="0" smtClean="0"/>
              <a:t>)</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a:t>
            </a:r>
            <a:r>
              <a:rPr lang="de-DE" dirty="0" smtClean="0"/>
              <a:t>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endParaRPr lang="de-DE" dirty="0" smtClean="0"/>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Tree>
    <p:extLst>
      <p:ext uri="{BB962C8B-B14F-4D97-AF65-F5344CB8AC3E}">
        <p14:creationId xmlns:p14="http://schemas.microsoft.com/office/powerpoint/2010/main" val="227188377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304764"/>
            <a:ext cx="6159122" cy="3908762"/>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Realität ist</a:t>
            </a:r>
          </a:p>
          <a:p>
            <a:endParaRPr lang="de-DE" dirty="0"/>
          </a:p>
          <a:p>
            <a:pPr marL="285750" indent="-285750">
              <a:buFont typeface="Wingdings" panose="05000000000000000000" pitchFamily="2" charset="2"/>
              <a:buChar char="§"/>
            </a:pPr>
            <a:r>
              <a:rPr lang="de-DE" dirty="0" smtClean="0"/>
              <a:t>in der Lage auf Input zu reagieren und sich an den Patienten </a:t>
            </a:r>
          </a:p>
          <a:p>
            <a:r>
              <a:rPr lang="de-DE" dirty="0"/>
              <a:t> </a:t>
            </a:r>
            <a:r>
              <a:rPr lang="de-DE" dirty="0" smtClean="0"/>
              <a:t>     anzupassen</a:t>
            </a:r>
          </a:p>
          <a:p>
            <a:endParaRPr lang="de-DE" dirty="0"/>
          </a:p>
          <a:p>
            <a:pPr marL="285750" indent="-285750">
              <a:buFont typeface="Wingdings" panose="05000000000000000000" pitchFamily="2" charset="2"/>
              <a:buChar char="§"/>
            </a:pPr>
            <a:r>
              <a:rPr lang="de-DE" dirty="0"/>
              <a:t>z</a:t>
            </a:r>
            <a:r>
              <a:rPr lang="de-DE" dirty="0" smtClean="0"/>
              <a:t>u jederzeit durch den Therapeut kontrollierbar und an</a:t>
            </a:r>
          </a:p>
          <a:p>
            <a:r>
              <a:rPr lang="de-DE" dirty="0" smtClean="0"/>
              <a:t>      dessen Bedürfnisse anpassbar</a:t>
            </a:r>
          </a:p>
          <a:p>
            <a:endParaRPr lang="de-DE" dirty="0"/>
          </a:p>
          <a:p>
            <a:pPr marL="285750" indent="-285750">
              <a:buFont typeface="Wingdings" panose="05000000000000000000" pitchFamily="2" charset="2"/>
              <a:buChar char="§"/>
            </a:pPr>
            <a:r>
              <a:rPr lang="de-DE" dirty="0" smtClean="0"/>
              <a:t>im Automatik-Betrieb unabhängig vom Therapeuten tätig</a:t>
            </a:r>
          </a:p>
          <a:p>
            <a:r>
              <a:rPr lang="de-DE" dirty="0"/>
              <a:t> </a:t>
            </a:r>
            <a:r>
              <a:rPr lang="de-DE" dirty="0" smtClean="0"/>
              <a:t>     (GSR)</a:t>
            </a:r>
          </a:p>
          <a:p>
            <a:r>
              <a:rPr lang="de-DE" sz="1600" dirty="0"/>
              <a:t> </a:t>
            </a:r>
            <a:r>
              <a:rPr lang="de-DE" sz="1600" dirty="0" smtClean="0"/>
              <a:t>     </a:t>
            </a:r>
          </a:p>
          <a:p>
            <a:endParaRPr lang="de-DE" sz="1600" dirty="0"/>
          </a:p>
        </p:txBody>
      </p:sp>
    </p:spTree>
    <p:extLst>
      <p:ext uri="{BB962C8B-B14F-4D97-AF65-F5344CB8AC3E}">
        <p14:creationId xmlns:p14="http://schemas.microsoft.com/office/powerpoint/2010/main" val="12323059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15</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453" y="296652"/>
            <a:ext cx="6574035" cy="2948244"/>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468" y="3320988"/>
            <a:ext cx="6577020" cy="2952575"/>
          </a:xfrm>
          <a:prstGeom prst="rect">
            <a:avLst/>
          </a:prstGeom>
        </p:spPr>
      </p:pic>
    </p:spTree>
    <p:extLst>
      <p:ext uri="{BB962C8B-B14F-4D97-AF65-F5344CB8AC3E}">
        <p14:creationId xmlns:p14="http://schemas.microsoft.com/office/powerpoint/2010/main" val="12521892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16</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756" y="260648"/>
            <a:ext cx="6588732" cy="2952780"/>
          </a:xfrm>
          <a:prstGeom prst="rect">
            <a:avLst/>
          </a:prstGeom>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756" y="3271233"/>
            <a:ext cx="6588732" cy="2966079"/>
          </a:xfrm>
          <a:prstGeom prst="rect">
            <a:avLst/>
          </a:prstGeom>
        </p:spPr>
      </p:pic>
    </p:spTree>
    <p:extLst>
      <p:ext uri="{BB962C8B-B14F-4D97-AF65-F5344CB8AC3E}">
        <p14:creationId xmlns:p14="http://schemas.microsoft.com/office/powerpoint/2010/main" val="19564643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505687"/>
            <a:ext cx="4837286" cy="2031325"/>
          </a:xfrm>
          <a:prstGeom prst="rect">
            <a:avLst/>
          </a:prstGeom>
          <a:noFill/>
        </p:spPr>
        <p:txBody>
          <a:bodyPr wrap="none" rtlCol="0">
            <a:spAutoFit/>
          </a:bodyPr>
          <a:lstStyle/>
          <a:p>
            <a:r>
              <a:rPr lang="de-DE" sz="2000" b="1" dirty="0" smtClean="0">
                <a:latin typeface="+mj-lt"/>
              </a:rPr>
              <a:t>Aufgabenfelder</a:t>
            </a:r>
          </a:p>
          <a:p>
            <a:endParaRPr lang="de-DE" sz="1600" dirty="0"/>
          </a:p>
          <a:p>
            <a:pPr marL="285750" indent="-285750">
              <a:buFont typeface="Wingdings" panose="05000000000000000000" pitchFamily="2" charset="2"/>
              <a:buChar char="§"/>
            </a:pPr>
            <a:r>
              <a:rPr lang="de-DE" dirty="0" smtClean="0"/>
              <a:t>Design der Virtuellen Umgebung</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Implementierung der Steuerbarkeit</a:t>
            </a:r>
          </a:p>
          <a:p>
            <a:endParaRPr lang="de-DE" dirty="0"/>
          </a:p>
          <a:p>
            <a:pPr marL="285750" indent="-285750">
              <a:buFont typeface="Wingdings" panose="05000000000000000000" pitchFamily="2" charset="2"/>
              <a:buChar char="§"/>
            </a:pPr>
            <a:r>
              <a:rPr lang="de-DE" dirty="0" smtClean="0"/>
              <a:t>Software Konnektivität (</a:t>
            </a:r>
            <a:r>
              <a:rPr lang="de-DE" dirty="0" err="1" smtClean="0"/>
              <a:t>Unity</a:t>
            </a:r>
            <a:r>
              <a:rPr lang="de-DE" dirty="0" smtClean="0"/>
              <a:t>, </a:t>
            </a:r>
            <a:r>
              <a:rPr lang="de-DE" dirty="0" err="1" smtClean="0"/>
              <a:t>Matlab</a:t>
            </a:r>
            <a:r>
              <a:rPr lang="de-DE" dirty="0" smtClean="0"/>
              <a:t>, Server) </a:t>
            </a:r>
            <a:endParaRPr lang="de-DE" dirty="0"/>
          </a:p>
        </p:txBody>
      </p:sp>
    </p:spTree>
    <p:extLst>
      <p:ext uri="{BB962C8B-B14F-4D97-AF65-F5344CB8AC3E}">
        <p14:creationId xmlns:p14="http://schemas.microsoft.com/office/powerpoint/2010/main" val="33663654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Paradigma</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6">
            <a:extLst>
              <a:ext uri="{28A0092B-C50C-407E-A947-70E740481C1C}">
                <a14:useLocalDpi xmlns:a14="http://schemas.microsoft.com/office/drawing/2010/main" val="0"/>
              </a:ext>
            </a:extLst>
          </a:blip>
          <a:srcRect l="10120" r="50714"/>
          <a:stretch/>
        </p:blipFill>
        <p:spPr>
          <a:xfrm>
            <a:off x="3455876" y="1417849"/>
            <a:ext cx="3581358" cy="5143499"/>
          </a:xfrm>
          <a:prstGeom prst="rect">
            <a:avLst/>
          </a:prstGeom>
        </p:spPr>
      </p:pic>
      <p:sp>
        <p:nvSpPr>
          <p:cNvPr id="5" name="Textfeld 4"/>
          <p:cNvSpPr txBox="1"/>
          <p:nvPr/>
        </p:nvSpPr>
        <p:spPr>
          <a:xfrm>
            <a:off x="3707904" y="5060213"/>
            <a:ext cx="3573735" cy="276999"/>
          </a:xfrm>
          <a:prstGeom prst="rect">
            <a:avLst/>
          </a:prstGeom>
          <a:noFill/>
        </p:spPr>
        <p:txBody>
          <a:bodyPr wrap="none" rtlCol="0">
            <a:spAutoFit/>
          </a:bodyPr>
          <a:lstStyle/>
          <a:p>
            <a:r>
              <a:rPr lang="de-DE" sz="1200" dirty="0" smtClean="0"/>
              <a:t>Schaubild </a:t>
            </a:r>
            <a:r>
              <a:rPr lang="de-DE" sz="1200" dirty="0" smtClean="0"/>
              <a:t>zur Veranschaulichung der Betriebszustände</a:t>
            </a:r>
            <a:endParaRPr lang="de-DE" sz="1200" dirty="0"/>
          </a:p>
        </p:txBody>
      </p:sp>
    </p:spTree>
    <p:extLst>
      <p:ext uri="{BB962C8B-B14F-4D97-AF65-F5344CB8AC3E}">
        <p14:creationId xmlns:p14="http://schemas.microsoft.com/office/powerpoint/2010/main" val="338627587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Referenzen</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19</a:t>
            </a:fld>
            <a:endParaRPr lang="en-US" sz="1200" dirty="0">
              <a:latin typeface="+mj-lt"/>
            </a:endParaRPr>
          </a:p>
        </p:txBody>
      </p:sp>
      <p:sp>
        <p:nvSpPr>
          <p:cNvPr id="18" name="TextBox 10"/>
          <p:cNvSpPr txBox="1"/>
          <p:nvPr/>
        </p:nvSpPr>
        <p:spPr>
          <a:xfrm>
            <a:off x="2447764" y="1376772"/>
            <a:ext cx="6372708" cy="4770537"/>
          </a:xfrm>
          <a:prstGeom prst="rect">
            <a:avLst/>
          </a:prstGeom>
          <a:noFill/>
        </p:spPr>
        <p:txBody>
          <a:bodyPr wrap="square" rtlCol="0">
            <a:spAutoFit/>
          </a:bodyPr>
          <a:lstStyle/>
          <a:p>
            <a:r>
              <a:rPr lang="de-DE" sz="1600" b="1" dirty="0" smtClean="0">
                <a:latin typeface="+mj-lt"/>
              </a:rPr>
              <a:t>[1]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t>
            </a:r>
            <a:r>
              <a:rPr lang="de-DE" sz="1600" i="1" dirty="0" smtClean="0">
                <a:latin typeface="+mj-lt"/>
              </a:rPr>
              <a:t>Approach.</a:t>
            </a:r>
          </a:p>
          <a:p>
            <a:r>
              <a:rPr lang="de-DE" sz="1600" i="1" dirty="0" smtClean="0">
                <a:latin typeface="+mj-lt"/>
              </a:rPr>
              <a:t>Springer </a:t>
            </a:r>
            <a:r>
              <a:rPr lang="de-DE" sz="1600" i="1" dirty="0" smtClean="0">
                <a:latin typeface="+mj-lt"/>
              </a:rPr>
              <a:t>Science  &amp; Business Media, 2007</a:t>
            </a:r>
          </a:p>
          <a:p>
            <a:endParaRPr lang="de-DE" sz="1600" i="1" dirty="0" smtClean="0">
              <a:latin typeface="+mj-lt"/>
            </a:endParaRPr>
          </a:p>
          <a:p>
            <a:r>
              <a:rPr lang="de-DE" sz="1600" b="1" dirty="0" smtClean="0">
                <a:latin typeface="+mj-lt"/>
              </a:rPr>
              <a:t>[2] </a:t>
            </a:r>
            <a:r>
              <a:rPr lang="de-DE" sz="1600" i="1" dirty="0" smtClean="0">
                <a:latin typeface="+mj-lt"/>
              </a:rPr>
              <a:t>HTC </a:t>
            </a:r>
            <a:r>
              <a:rPr lang="de-DE" sz="1600" i="1" dirty="0">
                <a:latin typeface="+mj-lt"/>
              </a:rPr>
              <a:t>VIVE </a:t>
            </a:r>
            <a:r>
              <a:rPr lang="de-DE" sz="1600" i="1" dirty="0" smtClean="0">
                <a:latin typeface="+mj-lt"/>
              </a:rPr>
              <a:t>Spezifikationen</a:t>
            </a:r>
            <a:r>
              <a:rPr lang="de-DE" sz="1600" dirty="0">
                <a:latin typeface="+mj-lt"/>
              </a:rPr>
              <a:t>.</a:t>
            </a:r>
            <a:r>
              <a:rPr lang="de-DE" sz="1600" dirty="0" smtClean="0">
                <a:latin typeface="+mj-lt"/>
              </a:rPr>
              <a:t> </a:t>
            </a:r>
            <a:r>
              <a:rPr lang="de-DE" sz="1600" dirty="0">
                <a:latin typeface="+mj-lt"/>
                <a:hlinkClick r:id="rId5"/>
              </a:rPr>
              <a:t>https://www.vive.com/de/product/#</a:t>
            </a:r>
            <a:r>
              <a:rPr lang="de-DE" sz="1600" dirty="0" smtClean="0">
                <a:latin typeface="+mj-lt"/>
                <a:hlinkClick r:id="rId5"/>
              </a:rPr>
              <a:t>vive-spec</a:t>
            </a:r>
            <a:r>
              <a:rPr lang="de-DE" sz="1600" dirty="0" smtClean="0">
                <a:latin typeface="+mj-lt"/>
              </a:rPr>
              <a:t>. </a:t>
            </a:r>
            <a:r>
              <a:rPr lang="de-DE" sz="1600" dirty="0" smtClean="0">
                <a:latin typeface="+mj-lt"/>
              </a:rPr>
              <a:t>Zuletzt besucht 08.01.2018</a:t>
            </a:r>
            <a:endParaRPr lang="de-DE" sz="1600" dirty="0" smtClean="0">
              <a:latin typeface="+mj-lt"/>
            </a:endParaRPr>
          </a:p>
          <a:p>
            <a:endParaRPr lang="de-DE" sz="1600" dirty="0"/>
          </a:p>
          <a:p>
            <a:r>
              <a:rPr lang="de-DE" sz="1600" b="1" dirty="0" smtClean="0">
                <a:latin typeface="+mj-lt"/>
              </a:rPr>
              <a:t>[3]</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a:t>
            </a:r>
            <a:r>
              <a:rPr lang="de-DE" sz="1600" dirty="0" smtClean="0">
                <a:latin typeface="+mj-lt"/>
              </a:rPr>
              <a:t>. (</a:t>
            </a:r>
            <a:r>
              <a:rPr lang="de-DE" sz="1600" dirty="0" smtClean="0">
                <a:latin typeface="+mj-lt"/>
              </a:rPr>
              <a:t>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r>
              <a:rPr lang="de-DE" sz="1600" b="1" dirty="0" smtClean="0">
                <a:latin typeface="+mj-lt"/>
              </a:rPr>
              <a:t>[4] </a:t>
            </a:r>
            <a:r>
              <a:rPr lang="de-DE" sz="1600" dirty="0" smtClean="0">
                <a:latin typeface="+mj-lt"/>
              </a:rPr>
              <a:t>Antony, M.,</a:t>
            </a:r>
            <a:r>
              <a:rPr lang="de-DE" sz="1600" dirty="0" err="1" smtClean="0">
                <a:latin typeface="+mj-lt"/>
              </a:rPr>
              <a:t>Rowa</a:t>
            </a:r>
            <a:r>
              <a:rPr lang="de-DE" sz="1600" dirty="0" smtClean="0">
                <a:latin typeface="+mj-lt"/>
              </a:rPr>
              <a:t>, K..</a:t>
            </a:r>
            <a:r>
              <a:rPr lang="de-DE" sz="1600" i="1" dirty="0" err="1" smtClean="0">
                <a:latin typeface="+mj-lt"/>
              </a:rPr>
              <a:t>Overcoming</a:t>
            </a:r>
            <a:r>
              <a:rPr lang="de-DE" sz="1600" i="1" dirty="0" smtClean="0">
                <a:latin typeface="+mj-lt"/>
              </a:rPr>
              <a:t> Fear </a:t>
            </a:r>
            <a:r>
              <a:rPr lang="de-DE" sz="1600" i="1" dirty="0" err="1" smtClean="0">
                <a:latin typeface="+mj-lt"/>
              </a:rPr>
              <a:t>of</a:t>
            </a:r>
            <a:r>
              <a:rPr lang="de-DE" sz="1600" i="1" dirty="0" smtClean="0">
                <a:latin typeface="+mj-lt"/>
              </a:rPr>
              <a:t> Heights: </a:t>
            </a:r>
            <a:r>
              <a:rPr lang="de-DE" sz="1600" i="1" dirty="0" err="1" smtClean="0">
                <a:latin typeface="+mj-lt"/>
              </a:rPr>
              <a:t>How</a:t>
            </a:r>
            <a:r>
              <a:rPr lang="de-DE" sz="1600" i="1" dirty="0" smtClean="0">
                <a:latin typeface="+mj-lt"/>
              </a:rPr>
              <a:t> </a:t>
            </a:r>
            <a:r>
              <a:rPr lang="de-DE" sz="1600" i="1" dirty="0" err="1" smtClean="0">
                <a:latin typeface="+mj-lt"/>
              </a:rPr>
              <a:t>to</a:t>
            </a:r>
            <a:r>
              <a:rPr lang="de-DE" sz="1600" i="1" dirty="0" smtClean="0">
                <a:latin typeface="+mj-lt"/>
              </a:rPr>
              <a:t> </a:t>
            </a:r>
            <a:r>
              <a:rPr lang="de-DE" sz="1600" i="1" dirty="0" err="1" smtClean="0">
                <a:latin typeface="+mj-lt"/>
              </a:rPr>
              <a:t>Conquer</a:t>
            </a:r>
            <a:r>
              <a:rPr lang="de-DE" sz="1600" i="1" dirty="0" smtClean="0">
                <a:latin typeface="+mj-lt"/>
              </a:rPr>
              <a:t> </a:t>
            </a:r>
            <a:r>
              <a:rPr lang="de-DE" sz="1600" i="1" dirty="0" err="1" smtClean="0">
                <a:latin typeface="+mj-lt"/>
              </a:rPr>
              <a:t>Acrophobia</a:t>
            </a:r>
            <a:r>
              <a:rPr lang="de-DE" sz="1600" i="1" dirty="0" smtClean="0">
                <a:latin typeface="+mj-lt"/>
              </a:rPr>
              <a:t> </a:t>
            </a:r>
            <a:r>
              <a:rPr lang="de-DE" sz="1600" i="1" dirty="0" err="1" smtClean="0">
                <a:latin typeface="+mj-lt"/>
              </a:rPr>
              <a:t>and</a:t>
            </a:r>
            <a:r>
              <a:rPr lang="de-DE" sz="1600" i="1" dirty="0" smtClean="0">
                <a:latin typeface="+mj-lt"/>
              </a:rPr>
              <a:t> Live a </a:t>
            </a:r>
            <a:r>
              <a:rPr lang="de-DE" sz="1600" i="1" dirty="0" smtClean="0">
                <a:latin typeface="+mj-lt"/>
              </a:rPr>
              <a:t>Life </a:t>
            </a:r>
            <a:r>
              <a:rPr lang="de-DE" sz="1600" i="1" dirty="0" err="1" smtClean="0">
                <a:latin typeface="+mj-lt"/>
              </a:rPr>
              <a:t>Without</a:t>
            </a:r>
            <a:r>
              <a:rPr lang="de-DE" sz="1600" i="1" dirty="0" smtClean="0">
                <a:latin typeface="+mj-lt"/>
              </a:rPr>
              <a:t> Limits I Can Do It. </a:t>
            </a:r>
            <a:r>
              <a:rPr lang="de-DE" sz="1600" dirty="0" smtClean="0">
                <a:latin typeface="+mj-lt"/>
              </a:rPr>
              <a:t>New </a:t>
            </a:r>
            <a:r>
              <a:rPr lang="de-DE" sz="1600" dirty="0" err="1" smtClean="0">
                <a:latin typeface="+mj-lt"/>
              </a:rPr>
              <a:t>Harbinger</a:t>
            </a:r>
            <a:r>
              <a:rPr lang="de-DE" sz="1600" dirty="0" smtClean="0">
                <a:latin typeface="+mj-lt"/>
              </a:rPr>
              <a:t> Publications, 2007</a:t>
            </a:r>
          </a:p>
          <a:p>
            <a:endParaRPr lang="de-DE" sz="1600" b="1" dirty="0">
              <a:latin typeface="+mj-lt"/>
            </a:endParaRPr>
          </a:p>
          <a:p>
            <a:r>
              <a:rPr lang="de-DE" sz="1600" b="1" dirty="0" smtClean="0">
                <a:latin typeface="+mj-lt"/>
              </a:rPr>
              <a:t>[5] </a:t>
            </a:r>
            <a:r>
              <a:rPr lang="de-DE" sz="1600" dirty="0" smtClean="0">
                <a:latin typeface="+mj-lt"/>
              </a:rPr>
              <a:t>Möller, H.J., Laux, G., Kapfhammer, H.P.. </a:t>
            </a:r>
            <a:r>
              <a:rPr lang="de-DE" sz="1600" i="1" dirty="0"/>
              <a:t>Psychiatrie und Psychotherapie: Band 1: Allgemeine Psychiatrie Band 2: Spezielle </a:t>
            </a:r>
            <a:r>
              <a:rPr lang="de-DE" sz="1600" i="1" dirty="0" smtClean="0"/>
              <a:t>Psychiatrie. </a:t>
            </a:r>
            <a:r>
              <a:rPr lang="de-DE" sz="1600" dirty="0" smtClean="0"/>
              <a:t>Springer Verlag, Ausgabe 3, 2007</a:t>
            </a:r>
            <a:endParaRPr lang="de-DE" sz="1600" b="1" i="1" dirty="0" smtClean="0"/>
          </a:p>
          <a:p>
            <a:endParaRPr lang="de-DE" sz="800" b="1" dirty="0" smtClean="0">
              <a:latin typeface="+mj-lt"/>
            </a:endParaRPr>
          </a:p>
          <a:p>
            <a:endParaRPr lang="de-DE" sz="1200" b="1" dirty="0">
              <a:latin typeface="+mj-lt"/>
            </a:endParaRPr>
          </a:p>
          <a:p>
            <a:endParaRPr lang="de-DE" sz="1200" b="1" dirty="0">
              <a:latin typeface="+mj-lt"/>
            </a:endParaRPr>
          </a:p>
        </p:txBody>
      </p:sp>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729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1" name="TextBox 6"/>
          <p:cNvSpPr txBox="1"/>
          <p:nvPr/>
        </p:nvSpPr>
        <p:spPr>
          <a:xfrm>
            <a:off x="2303748"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sp>
        <p:nvSpPr>
          <p:cNvPr id="15" name="TextBox 7"/>
          <p:cNvSpPr txBox="1"/>
          <p:nvPr/>
        </p:nvSpPr>
        <p:spPr>
          <a:xfrm>
            <a:off x="2375756" y="6561347"/>
            <a:ext cx="6588732" cy="276999"/>
          </a:xfrm>
          <a:prstGeom prst="rect">
            <a:avLst/>
          </a:prstGeom>
          <a:noFill/>
        </p:spPr>
        <p:txBody>
          <a:bodyPr wrap="square" rtlCol="0">
            <a:spAutoFit/>
          </a:bodyPr>
          <a:lstStyle/>
          <a:p>
            <a:pPr algn="ctr"/>
            <a:r>
              <a:rPr lang="de-DE" sz="1200" dirty="0" smtClean="0">
                <a:latin typeface="+mj-lt"/>
              </a:rPr>
              <a:t>Dominik Limbach</a:t>
            </a:r>
            <a:endParaRPr lang="en-US" sz="1200" dirty="0">
              <a:latin typeface="+mj-lt"/>
            </a:endParaRPr>
          </a:p>
        </p:txBody>
      </p:sp>
      <p:pic>
        <p:nvPicPr>
          <p:cNvPr id="10" name="Picture 2" descr="C:\Users\Manuel Kohl\Documents\Studium\Masterstudium BMT\SNN-Unit\S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952"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a:t>
            </a:fld>
            <a:endParaRPr lang="en-US" sz="1200" dirty="0">
              <a:latin typeface="+mj-lt"/>
            </a:endParaRPr>
          </a:p>
        </p:txBody>
      </p:sp>
      <p:sp>
        <p:nvSpPr>
          <p:cNvPr id="3" name="Textfeld 2"/>
          <p:cNvSpPr txBox="1"/>
          <p:nvPr/>
        </p:nvSpPr>
        <p:spPr>
          <a:xfrm>
            <a:off x="2915816" y="4670556"/>
            <a:ext cx="5213415"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VR-Therapie: </a:t>
            </a:r>
            <a:r>
              <a:rPr lang="de-DE" sz="2400" dirty="0" err="1">
                <a:effectLst>
                  <a:outerShdw blurRad="38100" dist="38100" dir="2700000" algn="tl">
                    <a:srgbClr val="000000">
                      <a:alpha val="43137"/>
                    </a:srgbClr>
                  </a:outerShdw>
                </a:effectLst>
              </a:rPr>
              <a:t>Akrophobie</a:t>
            </a:r>
            <a:endParaRPr lang="de-DE" sz="2400" dirty="0" smtClean="0">
              <a:effectLst>
                <a:outerShdw blurRad="38100" dist="38100" dir="2700000" algn="tl">
                  <a:srgbClr val="000000">
                    <a:alpha val="43137"/>
                  </a:srgbClr>
                </a:outerShdw>
              </a:effectLst>
              <a:latin typeface="+mj-lt"/>
            </a:endParaRPr>
          </a:p>
          <a:p>
            <a:pPr algn="ctr"/>
            <a:r>
              <a:rPr lang="de-DE" dirty="0" smtClean="0">
                <a:latin typeface="+mj-lt"/>
              </a:rPr>
              <a:t>Konfrontationstherapie in einer virtuellen Umgebung </a:t>
            </a:r>
            <a:endParaRPr lang="de-DE" dirty="0">
              <a:latin typeface="+mj-lt"/>
            </a:endParaRPr>
          </a:p>
        </p:txBody>
      </p:sp>
    </p:spTree>
    <p:extLst>
      <p:ext uri="{BB962C8B-B14F-4D97-AF65-F5344CB8AC3E}">
        <p14:creationId xmlns:p14="http://schemas.microsoft.com/office/powerpoint/2010/main" val="3758320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94544" y="246130"/>
            <a:ext cx="6588732" cy="369332"/>
          </a:xfrm>
          <a:prstGeom prst="rect">
            <a:avLst/>
          </a:prstGeom>
          <a:noFill/>
        </p:spPr>
        <p:txBody>
          <a:bodyPr wrap="square" rtlCol="0">
            <a:spAutoFit/>
          </a:bodyPr>
          <a:lstStyle/>
          <a:p>
            <a:pPr algn="ctr"/>
            <a:r>
              <a:rPr lang="de-DE" dirty="0" smtClean="0">
                <a:latin typeface="+mj-lt"/>
              </a:rPr>
              <a:t>Ziel der Studie</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3</a:t>
            </a:fld>
            <a:endParaRPr lang="en-US" sz="1200" dirty="0">
              <a:latin typeface="+mj-lt"/>
            </a:endParaRPr>
          </a:p>
        </p:txBody>
      </p:sp>
      <p:sp>
        <p:nvSpPr>
          <p:cNvPr id="18" name="TextBox 10"/>
          <p:cNvSpPr txBox="1"/>
          <p:nvPr/>
        </p:nvSpPr>
        <p:spPr>
          <a:xfrm>
            <a:off x="2447764" y="1736812"/>
            <a:ext cx="6372708" cy="2923877"/>
          </a:xfrm>
          <a:prstGeom prst="rect">
            <a:avLst/>
          </a:prstGeom>
          <a:noFill/>
        </p:spPr>
        <p:txBody>
          <a:bodyPr wrap="square" rtlCol="0">
            <a:spAutoFit/>
          </a:bodyPr>
          <a:lstStyle/>
          <a:p>
            <a:pPr marL="342900" indent="-342900">
              <a:buFont typeface="Wingdings" panose="05000000000000000000" pitchFamily="2" charset="2"/>
              <a:buChar char="§"/>
            </a:pPr>
            <a:r>
              <a:rPr lang="de-DE" dirty="0" smtClean="0"/>
              <a:t>Kann Höhenangst mithilfe der virtuellen Realität geheilt werden?</a:t>
            </a:r>
          </a:p>
          <a:p>
            <a:pPr marL="342900" indent="-342900">
              <a:buFont typeface="Wingdings" panose="05000000000000000000" pitchFamily="2" charset="2"/>
              <a:buChar char="§"/>
            </a:pPr>
            <a:endParaRPr lang="de-DE" dirty="0"/>
          </a:p>
          <a:p>
            <a:pPr marL="342900" indent="-342900">
              <a:buFont typeface="Wingdings" panose="05000000000000000000" pitchFamily="2" charset="2"/>
              <a:buChar char="§"/>
            </a:pPr>
            <a:r>
              <a:rPr lang="de-DE" dirty="0" smtClean="0"/>
              <a:t>Entwurf einer geeigneten virtuellen Umgebung zur </a:t>
            </a:r>
          </a:p>
          <a:p>
            <a:r>
              <a:rPr lang="de-DE" dirty="0"/>
              <a:t> </a:t>
            </a:r>
            <a:r>
              <a:rPr lang="de-DE" dirty="0" smtClean="0"/>
              <a:t>     Durchführung der Therapie</a:t>
            </a:r>
          </a:p>
          <a:p>
            <a:pPr marL="342900" indent="-342900">
              <a:buFont typeface="Wingdings" panose="05000000000000000000" pitchFamily="2" charset="2"/>
              <a:buChar char="§"/>
            </a:pPr>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endParaRPr lang="de-DE" dirty="0" smtClean="0">
              <a:latin typeface="+mj-lt"/>
            </a:endParaRP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396582086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3407509"/>
            <a:ext cx="6372708" cy="3539430"/>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2483768"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Tree>
    <p:extLst>
      <p:ext uri="{BB962C8B-B14F-4D97-AF65-F5344CB8AC3E}">
        <p14:creationId xmlns:p14="http://schemas.microsoft.com/office/powerpoint/2010/main" val="177442821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a:t>Virtual Reality</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5</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15498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sz="1600" b="1" dirty="0"/>
          </a:p>
          <a:p>
            <a:pPr algn="just"/>
            <a:r>
              <a:rPr lang="de-DE" sz="1600" dirty="0"/>
              <a:t>U</a:t>
            </a:r>
            <a:r>
              <a:rPr lang="de-DE" sz="1600" dirty="0" smtClean="0"/>
              <a:t>rsprünglich </a:t>
            </a:r>
            <a:r>
              <a:rPr lang="de-DE" sz="1600" b="1" dirty="0" smtClean="0"/>
              <a:t>neutraler Stimulus </a:t>
            </a:r>
            <a:r>
              <a:rPr lang="de-DE" sz="1600" dirty="0"/>
              <a:t>erhält durch </a:t>
            </a:r>
            <a:r>
              <a:rPr lang="de-DE" sz="1600" b="1" dirty="0"/>
              <a:t>zeitliche oder </a:t>
            </a:r>
            <a:r>
              <a:rPr lang="de-DE" sz="1600" b="1" dirty="0" smtClean="0"/>
              <a:t>räumliche</a:t>
            </a:r>
          </a:p>
          <a:p>
            <a:pPr algn="just"/>
            <a:r>
              <a:rPr lang="de-DE" sz="1600" b="1" dirty="0" smtClean="0"/>
              <a:t>Kontingenz</a:t>
            </a:r>
            <a:r>
              <a:rPr lang="de-DE" sz="1600" dirty="0" smtClean="0"/>
              <a:t> </a:t>
            </a:r>
            <a:r>
              <a:rPr lang="de-DE" sz="1600" dirty="0"/>
              <a:t>zu einer natürlicherweise angstauslösenden Situation </a:t>
            </a:r>
            <a:r>
              <a:rPr lang="de-DE" sz="1600" dirty="0" smtClean="0"/>
              <a:t>die</a:t>
            </a:r>
          </a:p>
          <a:p>
            <a:pPr algn="just"/>
            <a:r>
              <a:rPr lang="de-DE" sz="1600" dirty="0" smtClean="0"/>
              <a:t>Eigenschaft </a:t>
            </a:r>
            <a:r>
              <a:rPr lang="de-DE" sz="1600" dirty="0"/>
              <a:t>eines </a:t>
            </a:r>
            <a:r>
              <a:rPr lang="de-DE" sz="1600" b="1" dirty="0"/>
              <a:t>konditionierten Angststimulus</a:t>
            </a:r>
            <a:r>
              <a:rPr lang="de-DE" sz="1600" dirty="0" smtClean="0"/>
              <a:t>.</a:t>
            </a:r>
          </a:p>
          <a:p>
            <a:pPr algn="just"/>
            <a:endParaRPr lang="de-DE" sz="1600" dirty="0"/>
          </a:p>
          <a:p>
            <a:pPr algn="just"/>
            <a:r>
              <a:rPr lang="de-DE" sz="1600" dirty="0" smtClean="0"/>
              <a:t>Mit einer Angstreaktion einhergehendes </a:t>
            </a:r>
            <a:r>
              <a:rPr lang="de-DE" sz="1600" b="1" dirty="0" smtClean="0"/>
              <a:t>Vermeidungsverhalten</a:t>
            </a:r>
            <a:r>
              <a:rPr lang="de-DE" sz="1600" dirty="0" smtClean="0"/>
              <a:t> führt zur</a:t>
            </a:r>
          </a:p>
          <a:p>
            <a:pPr algn="just"/>
            <a:r>
              <a:rPr lang="de-DE" sz="1600" dirty="0" smtClean="0"/>
              <a:t>Reduktion der Angst.</a:t>
            </a:r>
          </a:p>
          <a:p>
            <a:pPr algn="just"/>
            <a:endParaRPr lang="de-DE" sz="1600" dirty="0"/>
          </a:p>
          <a:p>
            <a:pPr algn="just"/>
            <a:r>
              <a:rPr lang="de-DE" sz="1600" b="1" dirty="0" smtClean="0"/>
              <a:t>Negative Verstärkung </a:t>
            </a:r>
            <a:r>
              <a:rPr lang="de-DE" sz="1600" dirty="0" smtClean="0"/>
              <a:t>des Vermeidungsverhaltens führt zu </a:t>
            </a:r>
          </a:p>
          <a:p>
            <a:pPr algn="just"/>
            <a:r>
              <a:rPr lang="de-DE" sz="1600" dirty="0" smtClean="0"/>
              <a:t>dessen Aufrechterhaltung</a:t>
            </a:r>
          </a:p>
          <a:p>
            <a:pPr algn="just"/>
            <a:endParaRPr lang="de-DE" sz="1600" dirty="0"/>
          </a:p>
          <a:p>
            <a:pPr algn="just"/>
            <a:r>
              <a:rPr lang="de-DE" sz="1600" dirty="0" smtClean="0"/>
              <a:t>Konfrontation mit der Gefahrensituation unterbleibt und das</a:t>
            </a:r>
          </a:p>
          <a:p>
            <a:pPr algn="just"/>
            <a:r>
              <a:rPr lang="de-DE" sz="1600" dirty="0" smtClean="0"/>
              <a:t>Angstverhalten</a:t>
            </a:r>
            <a:r>
              <a:rPr lang="de-DE" sz="1600" dirty="0"/>
              <a:t> </a:t>
            </a:r>
            <a:r>
              <a:rPr lang="de-DE" sz="1600" dirty="0" smtClean="0"/>
              <a:t>manifestiert sich. </a:t>
            </a:r>
            <a:endParaRPr lang="de-DE" sz="1600" dirty="0"/>
          </a:p>
          <a:p>
            <a:pPr algn="just"/>
            <a:endParaRPr lang="de-DE" sz="2000" b="1" dirty="0" smtClean="0">
              <a:latin typeface="+mj-lt"/>
            </a:endParaRPr>
          </a:p>
          <a:p>
            <a:pPr algn="just"/>
            <a:endParaRPr lang="de-DE" sz="1600" i="1" dirty="0" smtClean="0"/>
          </a:p>
        </p:txBody>
      </p:sp>
    </p:spTree>
    <p:extLst>
      <p:ext uri="{BB962C8B-B14F-4D97-AF65-F5344CB8AC3E}">
        <p14:creationId xmlns:p14="http://schemas.microsoft.com/office/powerpoint/2010/main" val="351970752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6</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80131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b="1" dirty="0"/>
          </a:p>
          <a:p>
            <a:pPr algn="just"/>
            <a:r>
              <a:rPr lang="de-DE" dirty="0" smtClean="0"/>
              <a:t>Beschrieben durch das Zweifaktorenmodell der Entstehung von </a:t>
            </a:r>
            <a:r>
              <a:rPr lang="de-DE" dirty="0" smtClean="0"/>
              <a:t>Angst und </a:t>
            </a:r>
            <a:r>
              <a:rPr lang="de-DE" dirty="0" smtClean="0"/>
              <a:t>Vermeidung nach </a:t>
            </a:r>
            <a:r>
              <a:rPr lang="de-DE" dirty="0" err="1" smtClean="0"/>
              <a:t>Mowrer</a:t>
            </a:r>
            <a:r>
              <a:rPr lang="de-DE" dirty="0" smtClean="0"/>
              <a:t>(1947)</a:t>
            </a:r>
          </a:p>
          <a:p>
            <a:pPr algn="just"/>
            <a:endParaRPr lang="de-DE" dirty="0"/>
          </a:p>
          <a:p>
            <a:pPr marL="285750" indent="-285750" algn="just">
              <a:buFont typeface="Wingdings" panose="05000000000000000000" pitchFamily="2" charset="2"/>
              <a:buChar char="§"/>
            </a:pPr>
            <a:r>
              <a:rPr lang="de-DE" dirty="0" smtClean="0"/>
              <a:t>Extremes Angsterlebnis auf unbedingten Stimulus (UCS)</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Unbedingte Reaktion (UCR) mit Paniksymptomatik</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err="1" smtClean="0"/>
              <a:t>Phobophobie</a:t>
            </a:r>
            <a:endParaRPr lang="de-DE" dirty="0" smtClean="0"/>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Vermeidungsverhalten</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Angstgeneralisierung</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Lebensumstellung</a:t>
            </a:r>
          </a:p>
          <a:p>
            <a:pPr algn="just"/>
            <a:endParaRPr lang="de-DE" sz="1600" i="1" dirty="0" smtClean="0"/>
          </a:p>
        </p:txBody>
      </p:sp>
    </p:spTree>
    <p:extLst>
      <p:ext uri="{BB962C8B-B14F-4D97-AF65-F5344CB8AC3E}">
        <p14:creationId xmlns:p14="http://schemas.microsoft.com/office/powerpoint/2010/main" val="143458242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2555776" y="1268760"/>
            <a:ext cx="3511859" cy="4832092"/>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Kognitionen</a:t>
            </a:r>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Tree>
    <p:extLst>
      <p:ext uri="{BB962C8B-B14F-4D97-AF65-F5344CB8AC3E}">
        <p14:creationId xmlns:p14="http://schemas.microsoft.com/office/powerpoint/2010/main" val="1759062167"/>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Konfrontationstherapie</a:t>
            </a:r>
            <a:endParaRPr lang="de-DE" dirty="0" smtClean="0">
              <a:latin typeface="+mj-lt"/>
            </a:endParaRP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93886" y="1401738"/>
            <a:ext cx="6190582" cy="3539430"/>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Nur bei spezifischen </a:t>
            </a:r>
            <a:r>
              <a:rPr lang="de-DE" sz="2000" dirty="0" smtClean="0"/>
              <a:t>Phobien (spezifischen </a:t>
            </a:r>
            <a:r>
              <a:rPr lang="de-DE" sz="2000" dirty="0"/>
              <a:t>A</a:t>
            </a:r>
            <a:r>
              <a:rPr lang="de-DE" sz="2000" dirty="0" smtClean="0"/>
              <a:t>uslöser)</a:t>
            </a:r>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Kernmerkmal der </a:t>
            </a:r>
            <a:r>
              <a:rPr lang="de-DE" sz="2000" dirty="0"/>
              <a:t>P</a:t>
            </a:r>
            <a:r>
              <a:rPr lang="de-DE" sz="2000" dirty="0" smtClean="0"/>
              <a:t>hobie ist die Vermeidung des </a:t>
            </a:r>
          </a:p>
          <a:p>
            <a:pPr algn="just"/>
            <a:r>
              <a:rPr lang="de-DE" sz="2000" dirty="0" smtClean="0"/>
              <a:t>       angstauslösenden Reizes</a:t>
            </a:r>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Tree>
    <p:extLst>
      <p:ext uri="{BB962C8B-B14F-4D97-AF65-F5344CB8AC3E}">
        <p14:creationId xmlns:p14="http://schemas.microsoft.com/office/powerpoint/2010/main" val="32816057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09.01.2018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Virtuelle Realität</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9</a:t>
            </a:fld>
            <a:endParaRPr lang="en-US" sz="1200" dirty="0">
              <a:latin typeface="+mj-lt"/>
            </a:endParaRPr>
          </a:p>
        </p:txBody>
      </p:sp>
      <p:sp>
        <p:nvSpPr>
          <p:cNvPr id="18" name="TextBox 10"/>
          <p:cNvSpPr txBox="1"/>
          <p:nvPr/>
        </p:nvSpPr>
        <p:spPr>
          <a:xfrm>
            <a:off x="2447764" y="1311726"/>
            <a:ext cx="6372708" cy="3077766"/>
          </a:xfrm>
          <a:prstGeom prst="rect">
            <a:avLst/>
          </a:prstGeom>
          <a:noFill/>
        </p:spPr>
        <p:txBody>
          <a:bodyPr wrap="square" rtlCol="0">
            <a:spAutoFit/>
          </a:bodyPr>
          <a:lstStyle/>
          <a:p>
            <a:r>
              <a:rPr lang="de-DE" sz="2000" dirty="0" smtClean="0">
                <a:latin typeface="+mj-lt"/>
              </a:rPr>
              <a:t>Ein </a:t>
            </a:r>
            <a:r>
              <a:rPr lang="de-DE" sz="2000" dirty="0" smtClean="0">
                <a:latin typeface="+mj-lt"/>
              </a:rPr>
              <a:t>Forschungsgebiet das sich mit der Erzeugung eines Systems </a:t>
            </a:r>
            <a:r>
              <a:rPr lang="de-DE" sz="2000" dirty="0" smtClean="0">
                <a:latin typeface="+mj-lt"/>
              </a:rPr>
              <a:t>beschäftigt welches </a:t>
            </a:r>
            <a:r>
              <a:rPr lang="de-DE" sz="2000" dirty="0" smtClean="0">
                <a:latin typeface="+mj-lt"/>
              </a:rPr>
              <a:t>dem Nutzer eine künstliche Erfahrung liefert und in dem die </a:t>
            </a:r>
            <a:r>
              <a:rPr lang="de-DE" sz="2000" dirty="0" smtClean="0">
                <a:latin typeface="+mj-lt"/>
              </a:rPr>
              <a:t>sensorische </a:t>
            </a:r>
            <a:r>
              <a:rPr lang="de-DE" sz="2000" dirty="0" smtClean="0">
                <a:latin typeface="+mj-lt"/>
              </a:rPr>
              <a:t>Stimulation des Nutzer vom System erzeugt und simuliert wird</a:t>
            </a:r>
            <a:r>
              <a:rPr lang="de-DE" sz="2000" baseline="60000" dirty="0"/>
              <a:t>1</a:t>
            </a:r>
            <a:r>
              <a:rPr lang="de-DE" sz="2000" dirty="0" smtClean="0">
                <a:latin typeface="+mj-lt"/>
              </a:rPr>
              <a:t>.</a:t>
            </a:r>
          </a:p>
          <a:p>
            <a:endParaRPr lang="de-DE" sz="2000" dirty="0">
              <a:latin typeface="+mj-lt"/>
            </a:endParaRPr>
          </a:p>
          <a:p>
            <a:r>
              <a:rPr lang="de-DE" sz="2000" dirty="0" smtClean="0">
                <a:latin typeface="+mj-lt"/>
              </a:rPr>
              <a:t>Zur Simulation der virtuellen Erfahrung wird ein </a:t>
            </a:r>
            <a:r>
              <a:rPr lang="de-DE" sz="2000" dirty="0" smtClean="0">
                <a:latin typeface="+mj-lt"/>
              </a:rPr>
              <a:t>computergeneriertes Abbild </a:t>
            </a:r>
            <a:r>
              <a:rPr lang="de-DE" sz="2000" dirty="0" smtClean="0">
                <a:latin typeface="+mj-lt"/>
              </a:rPr>
              <a:t>der Realität verwendet.</a:t>
            </a: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16399366"/>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1300</Words>
  <Application>Microsoft Office PowerPoint</Application>
  <PresentationFormat>Bildschirmpräsentation (4:3)</PresentationFormat>
  <Paragraphs>321</Paragraphs>
  <Slides>19</Slides>
  <Notes>19</Notes>
  <HiddenSlides>4</HiddenSlides>
  <MMClips>0</MMClips>
  <ScaleCrop>false</ScaleCrop>
  <HeadingPairs>
    <vt:vector size="4" baseType="variant">
      <vt:variant>
        <vt:lpstr>Design</vt:lpstr>
      </vt:variant>
      <vt:variant>
        <vt:i4>1</vt:i4>
      </vt:variant>
      <vt:variant>
        <vt:lpstr>Folientitel</vt:lpstr>
      </vt:variant>
      <vt:variant>
        <vt:i4>19</vt:i4>
      </vt:variant>
    </vt:vector>
  </HeadingPairs>
  <TitlesOfParts>
    <vt:vector size="20"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Kohl</dc:creator>
  <cp:lastModifiedBy>Dominik</cp:lastModifiedBy>
  <cp:revision>372</cp:revision>
  <cp:lastPrinted>2011-11-21T14:56:06Z</cp:lastPrinted>
  <dcterms:created xsi:type="dcterms:W3CDTF">2011-11-02T18:36:29Z</dcterms:created>
  <dcterms:modified xsi:type="dcterms:W3CDTF">2018-01-09T15:44:50Z</dcterms:modified>
</cp:coreProperties>
</file>